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608" y="1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18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64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60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9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25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1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34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51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97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5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9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C819-6717-47B4-AE10-9E48CAF751A1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F6BF6-B006-42AF-B318-0B1DDB545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98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2.kansai-u.ac.jp/dslab/workshop/2018/crest-dsws2018/program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79457"/>
              </p:ext>
            </p:extLst>
          </p:nvPr>
        </p:nvGraphicFramePr>
        <p:xfrm>
          <a:off x="3563811" y="980728"/>
          <a:ext cx="2922394" cy="5409740"/>
        </p:xfrm>
        <a:graphic>
          <a:graphicData uri="http://schemas.openxmlformats.org/drawingml/2006/table">
            <a:tbl>
              <a:tblPr/>
              <a:tblGrid>
                <a:gridCol w="88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893">
                <a:tc>
                  <a:txBody>
                    <a:bodyPr/>
                    <a:lstStyle/>
                    <a:p>
                      <a:r>
                        <a:rPr lang="en-US" sz="700" b="1" dirty="0">
                          <a:effectLst/>
                        </a:rPr>
                        <a:t>Time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</a:p>
                  </a:txBody>
                  <a:tcPr marL="29973" marR="29973" marT="14987" marB="14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/>
                        <a:t>Details</a:t>
                      </a:r>
                      <a:r>
                        <a:rPr lang="en-US" sz="700"/>
                        <a:t> </a:t>
                      </a:r>
                    </a:p>
                  </a:txBody>
                  <a:tcPr marL="29973" marR="29973" marT="14987" marB="14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13">
                <a:tc>
                  <a:txBody>
                    <a:bodyPr/>
                    <a:lstStyle/>
                    <a:p>
                      <a:r>
                        <a:rPr lang="en-US" altLang="ja-JP" sz="700" dirty="0"/>
                        <a:t>10:00-10:25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Reception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13">
                <a:tc>
                  <a:txBody>
                    <a:bodyPr/>
                    <a:lstStyle/>
                    <a:p>
                      <a:r>
                        <a:rPr lang="en-US" altLang="ja-JP" sz="700" dirty="0"/>
                        <a:t>10:25-10:30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Opening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412">
                <a:tc>
                  <a:txBody>
                    <a:bodyPr/>
                    <a:lstStyle/>
                    <a:p>
                      <a:r>
                        <a:rPr lang="en-US" sz="700" dirty="0"/>
                        <a:t>10:30-11:20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(50min)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Session 1: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r>
                        <a:rPr lang="en-US" sz="700" dirty="0"/>
                        <a:t>Prof. </a:t>
                      </a:r>
                      <a:r>
                        <a:rPr lang="en-US" sz="700" dirty="0" err="1"/>
                        <a:t>Ilan</a:t>
                      </a:r>
                      <a:r>
                        <a:rPr lang="en-US" sz="700" dirty="0"/>
                        <a:t> Newman 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(Department of Computer Science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The University of Haifa, Israel)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Paper Title: Core-sets in BIG-DATA - My Personal View </a:t>
                      </a:r>
                      <a:br>
                        <a:rPr lang="en-US" sz="700" dirty="0"/>
                      </a:b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492">
                <a:tc>
                  <a:txBody>
                    <a:bodyPr/>
                    <a:lstStyle/>
                    <a:p>
                      <a:r>
                        <a:rPr lang="en-US" sz="700" dirty="0"/>
                        <a:t>11:20-12:10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(50min)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Session 1: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r>
                        <a:rPr lang="en-US" sz="700" dirty="0"/>
                        <a:t>Dr. Jack Raymond 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(D-Wave Systems Inc., Canada)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Paper Title: Fast sampling with quantum annealing devices </a:t>
                      </a:r>
                      <a:endParaRPr lang="en-US" sz="700" dirty="0" smtClean="0"/>
                    </a:p>
                    <a:p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893">
                <a:tc>
                  <a:txBody>
                    <a:bodyPr/>
                    <a:lstStyle/>
                    <a:p>
                      <a:r>
                        <a:rPr lang="en-US" altLang="ja-JP" sz="700" dirty="0"/>
                        <a:t>12:10-13:30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Lunch</a:t>
                      </a:r>
                      <a:r>
                        <a:rPr lang="en-US" sz="700" dirty="0" smtClean="0"/>
                        <a:t> </a:t>
                      </a: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412">
                <a:tc>
                  <a:txBody>
                    <a:bodyPr/>
                    <a:lstStyle/>
                    <a:p>
                      <a:r>
                        <a:rPr lang="en-US" sz="700" dirty="0"/>
                        <a:t>13:30-14:20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(50min)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Session 2: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r>
                        <a:rPr lang="en-US" sz="700" dirty="0"/>
                        <a:t>Prof. Wing-Kai </a:t>
                      </a:r>
                      <a:r>
                        <a:rPr lang="en-US" sz="700" dirty="0" err="1"/>
                        <a:t>Hon</a:t>
                      </a:r>
                      <a:r>
                        <a:rPr lang="en-US" sz="700" dirty="0"/>
                        <a:t> 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(Department of Computer Science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National Tsing Hua University, Taiwan)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Paper Title: An Introduction of Burrows-Wheeler Transform and Its Variants </a:t>
                      </a:r>
                      <a:br>
                        <a:rPr lang="en-US" sz="700" dirty="0"/>
                      </a:b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492">
                <a:tc>
                  <a:txBody>
                    <a:bodyPr/>
                    <a:lstStyle/>
                    <a:p>
                      <a:r>
                        <a:rPr lang="en-US" sz="700" dirty="0"/>
                        <a:t>14:20-14:50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(30min)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Session 2: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r>
                        <a:rPr lang="en-US" sz="700" dirty="0" err="1" smtClean="0"/>
                        <a:t>Kentaro</a:t>
                      </a:r>
                      <a:r>
                        <a:rPr lang="en-US" sz="700" dirty="0" smtClean="0"/>
                        <a:t> </a:t>
                      </a:r>
                      <a:r>
                        <a:rPr lang="en-US" sz="700" smtClean="0"/>
                        <a:t>Sumigawa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r>
                        <a:rPr lang="en-US" sz="700" dirty="0"/>
                        <a:t>(The University of Tokyo, Japan)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Paper Title: Storing Partitions in Sublinear Space </a:t>
                      </a:r>
                      <a:endParaRPr lang="en-US" sz="700" dirty="0" smtClean="0"/>
                    </a:p>
                    <a:p>
                      <a:r>
                        <a:rPr lang="en-US" sz="700" dirty="0" smtClean="0">
                          <a:hlinkClick r:id="rId2"/>
                        </a:rPr>
                        <a:t> </a:t>
                      </a: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893">
                <a:tc>
                  <a:txBody>
                    <a:bodyPr/>
                    <a:lstStyle/>
                    <a:p>
                      <a:r>
                        <a:rPr lang="en-US" altLang="ja-JP" sz="700" dirty="0"/>
                        <a:t>14:50-15:10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Break</a:t>
                      </a:r>
                      <a:r>
                        <a:rPr lang="en-US" sz="700" dirty="0"/>
                        <a:t> 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572">
                <a:tc>
                  <a:txBody>
                    <a:bodyPr/>
                    <a:lstStyle/>
                    <a:p>
                      <a:r>
                        <a:rPr lang="en-US" sz="700" dirty="0"/>
                        <a:t>15:10-16:00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(50min)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 smtClean="0"/>
                        <a:t>Session 3:</a:t>
                      </a:r>
                      <a:r>
                        <a:rPr lang="en-US" sz="700" dirty="0" smtClean="0"/>
                        <a:t/>
                      </a:r>
                      <a:br>
                        <a:rPr lang="en-US" sz="700" dirty="0" smtClean="0"/>
                      </a:br>
                      <a:r>
                        <a:rPr lang="en-US" sz="700" dirty="0" smtClean="0"/>
                        <a:t>Prof. </a:t>
                      </a:r>
                      <a:r>
                        <a:rPr lang="en-US" sz="700" baseline="0" dirty="0" smtClean="0"/>
                        <a:t>Yi </a:t>
                      </a:r>
                      <a:r>
                        <a:rPr lang="en-US" sz="700" baseline="0" dirty="0" err="1" smtClean="0"/>
                        <a:t>Zuo</a:t>
                      </a:r>
                      <a:r>
                        <a:rPr lang="en-US" sz="700" dirty="0" smtClean="0"/>
                        <a:t/>
                      </a:r>
                      <a:br>
                        <a:rPr lang="en-US" sz="700" dirty="0" smtClean="0"/>
                      </a:br>
                      <a:r>
                        <a:rPr lang="en-US" sz="700" dirty="0" smtClean="0"/>
                        <a:t>(Dalian Maritime University, China)</a:t>
                      </a:r>
                      <a:br>
                        <a:rPr lang="en-US" sz="700" dirty="0" smtClean="0"/>
                      </a:br>
                      <a:r>
                        <a:rPr lang="en-US" sz="700" dirty="0" smtClean="0"/>
                        <a:t>Paper Title: Applications of Network Science for Business and Marketing </a:t>
                      </a:r>
                      <a:br>
                        <a:rPr lang="en-US" sz="700" dirty="0" smtClean="0"/>
                      </a:b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652">
                <a:tc>
                  <a:txBody>
                    <a:bodyPr/>
                    <a:lstStyle/>
                    <a:p>
                      <a:r>
                        <a:rPr lang="en-US" sz="700" dirty="0"/>
                        <a:t>16:00-16:30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(30min)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Session 3: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r>
                        <a:rPr lang="en-US" sz="700" dirty="0"/>
                        <a:t>Speaker: </a:t>
                      </a:r>
                      <a:r>
                        <a:rPr lang="en-US" sz="700" dirty="0" err="1" smtClean="0"/>
                        <a:t>Yuta</a:t>
                      </a:r>
                      <a:r>
                        <a:rPr lang="en-US" sz="700" dirty="0" smtClean="0"/>
                        <a:t> Kaneko</a:t>
                      </a:r>
                    </a:p>
                    <a:p>
                      <a:r>
                        <a:rPr lang="fi-FI" sz="700" smtClean="0"/>
                        <a:t>(DS Lab, Kansai University, Japan)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r>
                        <a:rPr lang="en-US" sz="700" dirty="0"/>
                        <a:t>Paper Title</a:t>
                      </a:r>
                      <a:r>
                        <a:rPr lang="en-US" sz="700"/>
                        <a:t>: </a:t>
                      </a:r>
                      <a:r>
                        <a:rPr lang="en-US" sz="700" smtClean="0"/>
                        <a:t>Data Science for Analysis of Path Data in Marketing 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813">
                <a:tc>
                  <a:txBody>
                    <a:bodyPr/>
                    <a:lstStyle/>
                    <a:p>
                      <a:r>
                        <a:rPr lang="en-US" altLang="ja-JP" sz="700" dirty="0"/>
                        <a:t>16:30-16:35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Closing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813">
                <a:tc>
                  <a:txBody>
                    <a:bodyPr/>
                    <a:lstStyle/>
                    <a:p>
                      <a:r>
                        <a:rPr lang="en-US" altLang="ja-JP" sz="700" dirty="0"/>
                        <a:t>17:30-20:30</a:t>
                      </a:r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Banquet</a:t>
                      </a:r>
                      <a:r>
                        <a:rPr lang="en-US" sz="700" dirty="0"/>
                        <a:t/>
                      </a:r>
                      <a:br>
                        <a:rPr lang="en-US" sz="700" dirty="0"/>
                      </a:br>
                      <a:endParaRPr lang="en-US" sz="700" dirty="0"/>
                    </a:p>
                  </a:txBody>
                  <a:tcPr marL="29973" marR="29973" marT="14987" marB="14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463454" y="54868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/>
              <a:t>Program</a:t>
            </a:r>
            <a:endParaRPr kumimoji="1" lang="ja-JP" altLang="en-US" sz="1200" dirty="0"/>
          </a:p>
        </p:txBody>
      </p:sp>
      <p:sp>
        <p:nvSpPr>
          <p:cNvPr id="10" name="正方形/長方形 9"/>
          <p:cNvSpPr/>
          <p:nvPr/>
        </p:nvSpPr>
        <p:spPr>
          <a:xfrm>
            <a:off x="6666313" y="5057800"/>
            <a:ext cx="3240000" cy="1800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polygon-background10-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r="35265"/>
          <a:stretch/>
        </p:blipFill>
        <p:spPr bwMode="auto">
          <a:xfrm>
            <a:off x="6676945" y="5057800"/>
            <a:ext cx="160823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726959" y="5540859"/>
            <a:ext cx="1568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 smtClean="0">
                <a:solidFill>
                  <a:schemeClr val="bg1"/>
                </a:solidFill>
              </a:rPr>
              <a:t>IABD2018</a:t>
            </a:r>
          </a:p>
          <a:p>
            <a:pPr algn="ctr"/>
            <a:endParaRPr lang="en-US" altLang="ja-JP" sz="105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800" b="1" dirty="0" smtClean="0">
                <a:solidFill>
                  <a:schemeClr val="bg1"/>
                </a:solidFill>
              </a:rPr>
              <a:t>The 4th International Workshop </a:t>
            </a:r>
            <a:br>
              <a:rPr lang="en-US" altLang="ja-JP" sz="800" b="1" dirty="0" smtClean="0">
                <a:solidFill>
                  <a:schemeClr val="bg1"/>
                </a:solidFill>
              </a:rPr>
            </a:br>
            <a:r>
              <a:rPr lang="en-US" altLang="ja-JP" sz="800" b="1" dirty="0" smtClean="0">
                <a:solidFill>
                  <a:schemeClr val="bg1"/>
                </a:solidFill>
              </a:rPr>
              <a:t>on Innovative Algorithms </a:t>
            </a:r>
          </a:p>
          <a:p>
            <a:pPr algn="ctr"/>
            <a:r>
              <a:rPr lang="en-US" altLang="ja-JP" sz="800" b="1" dirty="0" smtClean="0">
                <a:solidFill>
                  <a:schemeClr val="bg1"/>
                </a:solidFill>
              </a:rPr>
              <a:t>for Big Data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  <p:pic>
        <p:nvPicPr>
          <p:cNvPr id="14" name="Picture 5" descr="ビッグデータ時代に向けた革新的アルゴリズム基盤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1" b="9435"/>
          <a:stretch/>
        </p:blipFill>
        <p:spPr bwMode="auto">
          <a:xfrm>
            <a:off x="8553422" y="6622065"/>
            <a:ext cx="488133" cy="2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 Lab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 bwMode="auto">
          <a:xfrm>
            <a:off x="9252246" y="6622065"/>
            <a:ext cx="223474" cy="2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8308514" y="5617803"/>
            <a:ext cx="15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>
                    <a:lumMod val="85000"/>
                  </a:schemeClr>
                </a:solidFill>
              </a:rPr>
              <a:t>First name</a:t>
            </a:r>
          </a:p>
          <a:p>
            <a:r>
              <a:rPr lang="en-US" altLang="ja-JP" sz="2000" b="1" dirty="0" smtClean="0">
                <a:solidFill>
                  <a:schemeClr val="bg1">
                    <a:lumMod val="85000"/>
                  </a:schemeClr>
                </a:solidFill>
              </a:rPr>
              <a:t>Family name</a:t>
            </a:r>
            <a:endParaRPr kumimoji="1" lang="ja-JP" altLang="en-US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3512840" y="825679"/>
            <a:ext cx="28803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97840" y="825679"/>
            <a:ext cx="28803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97840" y="2420888"/>
            <a:ext cx="2665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　（</a:t>
            </a:r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周年記念会館）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247925" y="2697369"/>
            <a:ext cx="28803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253209" y="3905036"/>
            <a:ext cx="26655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5625" y="894511"/>
            <a:ext cx="282068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＜昼食について＞</a:t>
            </a:r>
            <a:endParaRPr kumimoji="1"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受付でランチマップを配布いたします。当日は学園祭開催中のため、混みあうことが予想されますので余裕をもってご利用ください。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＜懇親会について＞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場所：レストラン　チルコロ　（学内）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3,000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懇親会参加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は事前申し込みが必要です。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7840" y="529446"/>
            <a:ext cx="2665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ご案内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28598" r="22442" b="33333"/>
          <a:stretch/>
        </p:blipFill>
        <p:spPr bwMode="auto">
          <a:xfrm>
            <a:off x="116453" y="4371716"/>
            <a:ext cx="299904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183125" y="2803609"/>
            <a:ext cx="282068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＜会場案内＞</a:t>
            </a:r>
            <a:endParaRPr kumimoji="1"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IABD2018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　・・・　第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特別会議室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講演者・委員控室　・・・　第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会議室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コーヒーブレイク　・・・　第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会議室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CREST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全体会議　（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WS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終了後）・・・　第４５６会議室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スタッフ準備室　・・・　第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会議室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47925" y="5997082"/>
            <a:ext cx="28206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kumimoji="1" lang="ja-JP" altLang="en-US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周年記念会館の玄関は３</a:t>
            </a:r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</a:t>
            </a:r>
            <a:r>
              <a:rPr kumimoji="1" lang="ja-JP" altLang="en-US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800" dirty="0" smtClean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</a:t>
            </a:r>
            <a:r>
              <a:rPr kumimoji="1" lang="ja-JP" altLang="en-US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の会場へは、玄関を入って左手の階段で２</a:t>
            </a:r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</a:t>
            </a:r>
            <a:r>
              <a:rPr kumimoji="1" lang="ja-JP" altLang="en-US" sz="8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へお越しください。</a:t>
            </a:r>
            <a:endParaRPr kumimoji="1" lang="ja-JP" altLang="en-US" sz="8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06527" y="562580"/>
            <a:ext cx="191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Name Tag</a:t>
            </a:r>
            <a:endParaRPr kumimoji="1" lang="ja-JP" altLang="en-US" sz="1200" b="1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6655913" y="839579"/>
            <a:ext cx="28803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6729896" y="888799"/>
            <a:ext cx="28206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ネームタグは各自でご作成いただき、当日ご持参ください。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＜方法＞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9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</a:t>
            </a:r>
            <a:r>
              <a:rPr kumimoji="1"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テンプレートの右側に氏名（ローマ字）を入力</a:t>
            </a:r>
            <a:endParaRPr kumimoji="1"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２．きりとり線で切る</a:t>
            </a:r>
            <a:endParaRPr kumimoji="1"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３．当日受付でネームホルダーを受け取り、作成したネームタグを入れる</a:t>
            </a:r>
            <a:endParaRPr kumimoji="1"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．ネームホルダーは</a:t>
            </a:r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WS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終了後受付で返却</a:t>
            </a:r>
            <a:endParaRPr kumimoji="1"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58" y="3143543"/>
            <a:ext cx="1624450" cy="905181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6656797" y="4711933"/>
            <a:ext cx="824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テンプレート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506608" y="3057524"/>
            <a:ext cx="108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上段→</a:t>
            </a:r>
            <a:r>
              <a:rPr kumimoji="1" lang="en-US" altLang="ja-JP" sz="800" b="1" dirty="0" smtClean="0"/>
              <a:t>First name</a:t>
            </a:r>
          </a:p>
          <a:p>
            <a:endParaRPr lang="en-US" altLang="ja-JP" sz="800" b="1" dirty="0"/>
          </a:p>
          <a:p>
            <a:endParaRPr kumimoji="1" lang="en-US" altLang="ja-JP" sz="800" b="1" dirty="0" smtClean="0"/>
          </a:p>
          <a:p>
            <a:endParaRPr kumimoji="1" lang="en-US" altLang="ja-JP" sz="800" b="1" dirty="0" smtClean="0"/>
          </a:p>
          <a:p>
            <a:endParaRPr lang="en-US" altLang="ja-JP" sz="800" b="1" dirty="0"/>
          </a:p>
          <a:p>
            <a:endParaRPr kumimoji="1" lang="en-US" altLang="ja-JP" sz="800" b="1" dirty="0" smtClean="0"/>
          </a:p>
          <a:p>
            <a:endParaRPr kumimoji="1" lang="en-US" altLang="ja-JP" sz="800" b="1" dirty="0" smtClean="0"/>
          </a:p>
          <a:p>
            <a:r>
              <a:rPr lang="ja-JP" altLang="en-US" sz="800" b="1" dirty="0" smtClean="0"/>
              <a:t>下段→</a:t>
            </a:r>
            <a:r>
              <a:rPr lang="en-US" altLang="ja-JP" sz="800" b="1" dirty="0" smtClean="0"/>
              <a:t>Family name</a:t>
            </a:r>
            <a:endParaRPr kumimoji="1" lang="ja-JP" altLang="en-US" sz="800" b="1" dirty="0"/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8151118" y="3217804"/>
            <a:ext cx="367530" cy="210771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8129850" y="3752344"/>
            <a:ext cx="396189" cy="190994"/>
          </a:xfrm>
          <a:prstGeom prst="line">
            <a:avLst/>
          </a:prstGeom>
          <a:ln w="3175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3" descr="C:\Users\x120853\AppData\Local\Microsoft\Windows\Temporary Internet Files\Content.IE5\1QM6A3T3\scissors-silhouette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84" y="4984808"/>
            <a:ext cx="168671" cy="1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3" descr="C:\Users\x120853\AppData\Local\Microsoft\Windows\Temporary Internet Files\Content.IE5\1QM6A3T3\scissors-silhouette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81977" y="6143248"/>
            <a:ext cx="168671" cy="1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9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41232" y="2610668"/>
            <a:ext cx="266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/>
              <a:t>The 4th International Workshop </a:t>
            </a:r>
            <a:br>
              <a:rPr lang="en-US" altLang="ja-JP" sz="1200" b="1" dirty="0" smtClean="0"/>
            </a:br>
            <a:r>
              <a:rPr lang="en-US" altLang="ja-JP" sz="1200" b="1" dirty="0" smtClean="0"/>
              <a:t>on Innovative Algorithms for Big Data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57993" y="315200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/>
              <a:t>November 3, 2018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8616" y="3378334"/>
            <a:ext cx="214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/>
              <a:t>Kansai University, Osaka</a:t>
            </a:r>
            <a:endParaRPr kumimoji="1" lang="ja-JP" altLang="en-US" sz="1200" b="1" dirty="0"/>
          </a:p>
        </p:txBody>
      </p:sp>
      <p:pic>
        <p:nvPicPr>
          <p:cNvPr id="1029" name="Picture 5" descr="ビッグデータ時代に向けた革新的アルゴリズム基盤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1" b="9435"/>
          <a:stretch/>
        </p:blipFill>
        <p:spPr bwMode="auto">
          <a:xfrm>
            <a:off x="7371263" y="6200112"/>
            <a:ext cx="863456" cy="3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S Lab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3"/>
          <a:stretch/>
        </p:blipFill>
        <p:spPr bwMode="auto">
          <a:xfrm>
            <a:off x="8649236" y="6200112"/>
            <a:ext cx="410193" cy="3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445820" y="548680"/>
            <a:ext cx="2665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Access</a:t>
            </a:r>
            <a:endParaRPr kumimoji="1" lang="ja-JP" altLang="en-US" sz="12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12840" y="960639"/>
            <a:ext cx="280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 smtClean="0"/>
              <a:t>Venue</a:t>
            </a:r>
          </a:p>
          <a:p>
            <a:r>
              <a:rPr lang="en-US" altLang="ja-JP" sz="800" dirty="0" smtClean="0"/>
              <a:t>Centenary Memorial Hall, Kansai University</a:t>
            </a:r>
            <a:br>
              <a:rPr lang="en-US" altLang="ja-JP" sz="800" dirty="0" smtClean="0"/>
            </a:br>
            <a:r>
              <a:rPr lang="en-US" altLang="ja-JP" sz="800" dirty="0" smtClean="0"/>
              <a:t>ADDRESS : 3-3-35 </a:t>
            </a:r>
            <a:r>
              <a:rPr lang="en-US" altLang="ja-JP" sz="800" dirty="0" err="1" smtClean="0"/>
              <a:t>Yamate-cho</a:t>
            </a:r>
            <a:r>
              <a:rPr lang="en-US" altLang="ja-JP" sz="800" dirty="0" smtClean="0"/>
              <a:t>, Suita-</a:t>
            </a:r>
            <a:r>
              <a:rPr lang="en-US" altLang="ja-JP" sz="800" dirty="0" err="1" smtClean="0"/>
              <a:t>shi</a:t>
            </a:r>
            <a:r>
              <a:rPr lang="en-US" altLang="ja-JP" sz="800" dirty="0" smtClean="0"/>
              <a:t>, Osaka</a:t>
            </a:r>
            <a:endParaRPr lang="en-US" altLang="ja-JP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15196" y="1569569"/>
            <a:ext cx="1114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 smtClean="0"/>
              <a:t>Access</a:t>
            </a:r>
            <a:endParaRPr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大阪（梅田）からのアクセス</a:t>
            </a:r>
          </a:p>
          <a:p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阪急電鉄「梅田」駅から、千里線「北千里」行で「関大前」駅下車（この間約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分）、徒歩約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分。または京都「河原町」行（通勤特急を除く）で「淡路」駅下車、「北千里」行に乗り換えて「関大前」駅下車。</a:t>
            </a:r>
          </a:p>
          <a:p>
            <a:endParaRPr lang="en-US" altLang="ja-JP" sz="5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新幹線「新大阪」駅からのアクセス</a:t>
            </a:r>
          </a:p>
          <a:p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○地下鉄および阪急電鉄利用の場合</a:t>
            </a:r>
            <a:b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「新大阪」駅から地下鉄御堂筋線「なかもず」行で「西中島南方」駅下車、阪急電鉄に乗り換え「南方（みなみかた）」駅から「淡路」駅を経て「関大前」駅下車（この間約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分）、徒歩約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分。</a:t>
            </a:r>
          </a:p>
          <a:p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利用の場合</a:t>
            </a:r>
            <a:b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「新大阪」駅から、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京都線（東海道本線）「京都」方面行（快速・新快速を除く）で「吹田」駅下車（この間約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分）の後、阪急バス「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吹田北口」停留所から「関西大学」停留所下車（この間約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分・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分間隔で運行）、徒歩約</a:t>
            </a:r>
            <a:r>
              <a: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分。</a:t>
            </a:r>
          </a:p>
          <a:p>
            <a:endParaRPr kumimoji="1" lang="ja-JP" altLang="en-US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14" y="1578393"/>
            <a:ext cx="1763746" cy="236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線コネクタ 21"/>
          <p:cNvCxnSpPr/>
          <p:nvPr/>
        </p:nvCxnSpPr>
        <p:spPr>
          <a:xfrm>
            <a:off x="3512840" y="825679"/>
            <a:ext cx="288032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20" y="4564683"/>
            <a:ext cx="2612423" cy="16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515196" y="3960689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dirty="0" smtClean="0"/>
              <a:t>Campus Map</a:t>
            </a:r>
            <a:endParaRPr kumimoji="1" lang="ja-JP" altLang="en-US" sz="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99305" y="6284059"/>
            <a:ext cx="263745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阪急関大前駅　南口を出て、南門から入ったところにあるエスカレーター（２機）をご利用ください。</a:t>
            </a:r>
            <a:endParaRPr kumimoji="1" lang="ja-JP" altLang="en-US" sz="1400" dirty="0"/>
          </a:p>
        </p:txBody>
      </p:sp>
      <p:sp>
        <p:nvSpPr>
          <p:cNvPr id="24" name="線吹き出し 1 (枠付き) 23"/>
          <p:cNvSpPr/>
          <p:nvPr/>
        </p:nvSpPr>
        <p:spPr>
          <a:xfrm>
            <a:off x="5981096" y="4509120"/>
            <a:ext cx="486294" cy="144016"/>
          </a:xfrm>
          <a:prstGeom prst="borderCallout1">
            <a:avLst>
              <a:gd name="adj1" fmla="val 111343"/>
              <a:gd name="adj2" fmla="val 37438"/>
              <a:gd name="adj3" fmla="val 601412"/>
              <a:gd name="adj4" fmla="val -55077"/>
            </a:avLst>
          </a:prstGeom>
          <a:noFill/>
          <a:ln w="3175" cap="rnd">
            <a:solidFill>
              <a:srgbClr val="E2CC96"/>
            </a:solidFill>
            <a:bevel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</a:t>
            </a:r>
            <a:endParaRPr kumimoji="1" lang="ja-JP" altLang="en-US" sz="7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線吹き出し 1 (枠付き) 27"/>
          <p:cNvSpPr/>
          <p:nvPr/>
        </p:nvSpPr>
        <p:spPr>
          <a:xfrm>
            <a:off x="4016896" y="4296710"/>
            <a:ext cx="657988" cy="144016"/>
          </a:xfrm>
          <a:prstGeom prst="borderCallout1">
            <a:avLst>
              <a:gd name="adj1" fmla="val 126109"/>
              <a:gd name="adj2" fmla="val 58445"/>
              <a:gd name="adj3" fmla="val 785985"/>
              <a:gd name="adj4" fmla="val 135335"/>
            </a:avLst>
          </a:prstGeom>
          <a:noFill/>
          <a:ln w="3175" cap="rnd">
            <a:solidFill>
              <a:srgbClr val="E2CC96"/>
            </a:solidFill>
            <a:bevel/>
            <a:headEnd type="none" w="med" len="med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懇親会会場</a:t>
            </a:r>
            <a:endParaRPr kumimoji="1" lang="ja-JP" altLang="en-US" sz="700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93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317</Words>
  <Application>Microsoft Office PowerPoint</Application>
  <PresentationFormat>A4 210 x 297 mm</PresentationFormat>
  <Paragraphs>98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関西大学</dc:creator>
  <cp:lastModifiedBy>dswork</cp:lastModifiedBy>
  <cp:revision>22</cp:revision>
  <cp:lastPrinted>2018-10-12T01:46:48Z</cp:lastPrinted>
  <dcterms:created xsi:type="dcterms:W3CDTF">2018-10-09T04:46:27Z</dcterms:created>
  <dcterms:modified xsi:type="dcterms:W3CDTF">2018-11-05T01:20:30Z</dcterms:modified>
</cp:coreProperties>
</file>